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57" r:id="rId4"/>
    <p:sldId id="261" r:id="rId5"/>
    <p:sldId id="258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8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63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>
        <p:scale>
          <a:sx n="66" d="100"/>
          <a:sy n="66" d="100"/>
        </p:scale>
        <p:origin x="-1632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355AF-179E-4699-85ED-D9CCEDA03218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AF727-9FBE-4AA0-8423-B8ABC244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3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8973-91D3-4736-A20D-4B33A8C7A757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D90-4003-422C-ABA2-0C0D9FA1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8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8973-91D3-4736-A20D-4B33A8C7A757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D90-4003-422C-ABA2-0C0D9FA1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7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8973-91D3-4736-A20D-4B33A8C7A757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D90-4003-422C-ABA2-0C0D9FA1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0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507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1pPr>
            <a:lvl2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2pPr>
            <a:lvl3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3pPr>
            <a:lvl4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4pPr>
            <a:lvl5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5pPr>
            <a:lvl6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6pPr>
            <a:lvl7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7pPr>
            <a:lvl8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8pPr>
            <a:lvl9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61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8973-91D3-4736-A20D-4B33A8C7A757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D90-4003-422C-ABA2-0C0D9FA1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8973-91D3-4736-A20D-4B33A8C7A757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D90-4003-422C-ABA2-0C0D9FA1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8973-91D3-4736-A20D-4B33A8C7A757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D90-4003-422C-ABA2-0C0D9FA1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3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8973-91D3-4736-A20D-4B33A8C7A757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D90-4003-422C-ABA2-0C0D9FA1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8973-91D3-4736-A20D-4B33A8C7A757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D90-4003-422C-ABA2-0C0D9FA1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5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8973-91D3-4736-A20D-4B33A8C7A757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D90-4003-422C-ABA2-0C0D9FA1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5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8973-91D3-4736-A20D-4B33A8C7A757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D90-4003-422C-ABA2-0C0D9FA1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8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8973-91D3-4736-A20D-4B33A8C7A757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D90-4003-422C-ABA2-0C0D9FA1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0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98973-91D3-4736-A20D-4B33A8C7A757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53D90-4003-422C-ABA2-0C0D9FA1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1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1.31.12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15237"/>
            <a:ext cx="4862396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ksd.org/schools/secondary/Southridge/Home/activities/key/Site%20Graphics/key_club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2057400" cy="20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05200"/>
            <a:ext cx="9144001" cy="53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56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>
                <a:latin typeface="Century Gothic" pitchFamily="34" charset="0"/>
              </a:rPr>
              <a:t>The "Importants"</a:t>
            </a:r>
            <a:endParaRPr lang="en" dirty="0">
              <a:latin typeface="Century Gothic" pitchFamily="34" charset="0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>
                <a:latin typeface="Century Gothic" pitchFamily="34" charset="0"/>
              </a:rPr>
              <a:t>District Officers </a:t>
            </a:r>
            <a:r>
              <a:rPr lang="en" dirty="0" smtClean="0">
                <a:latin typeface="Century Gothic" pitchFamily="34" charset="0"/>
              </a:rPr>
              <a:t>&amp; Lt</a:t>
            </a:r>
            <a:r>
              <a:rPr lang="en" dirty="0">
                <a:latin typeface="Century Gothic" pitchFamily="34" charset="0"/>
              </a:rPr>
              <a:t>. Governors from all over T-O </a:t>
            </a:r>
            <a:r>
              <a:rPr lang="en" dirty="0" smtClean="0">
                <a:latin typeface="Century Gothic" pitchFamily="34" charset="0"/>
              </a:rPr>
              <a:t>District</a:t>
            </a:r>
            <a:endParaRPr lang="en" dirty="0">
              <a:latin typeface="Century Gothic" pitchFamily="34" charset="0"/>
            </a:endParaRP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>
                <a:latin typeface="Century Gothic" pitchFamily="34" charset="0"/>
              </a:rPr>
              <a:t>Important Kiwanians </a:t>
            </a:r>
            <a:endParaRPr lang="en" dirty="0" smtClean="0">
              <a:latin typeface="Century Gothic" pitchFamily="34" charset="0"/>
            </a:endParaRP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>
                <a:latin typeface="Century Gothic" pitchFamily="34" charset="0"/>
              </a:rPr>
              <a:t>1500</a:t>
            </a:r>
            <a:r>
              <a:rPr lang="en" dirty="0">
                <a:latin typeface="Century Gothic" pitchFamily="34" charset="0"/>
              </a:rPr>
              <a:t>+ Key </a:t>
            </a:r>
            <a:r>
              <a:rPr lang="en" dirty="0" smtClean="0">
                <a:latin typeface="Century Gothic" pitchFamily="34" charset="0"/>
              </a:rPr>
              <a:t>Club members and sponsors from all over Texas and Oklahoma</a:t>
            </a:r>
            <a:endParaRPr lang="en" dirty="0">
              <a:latin typeface="Century Gothic" pitchFamily="34" charset="0"/>
            </a:endParaRP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>
                <a:latin typeface="Century Gothic" pitchFamily="34" charset="0"/>
              </a:rPr>
              <a:t>Key note speaker, Rhett Laubach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>
                <a:latin typeface="Century Gothic" pitchFamily="34" charset="0"/>
              </a:rPr>
              <a:t>YOU</a:t>
            </a:r>
            <a:r>
              <a:rPr lang="en" dirty="0" smtClean="0">
                <a:latin typeface="Century Gothic" pitchFamily="34" charset="0"/>
              </a:rPr>
              <a:t>!.... </a:t>
            </a:r>
            <a:r>
              <a:rPr lang="en-US" dirty="0" smtClean="0">
                <a:latin typeface="Century Gothic" pitchFamily="34" charset="0"/>
              </a:rPr>
              <a:t>A</a:t>
            </a:r>
            <a:r>
              <a:rPr lang="en" dirty="0" smtClean="0">
                <a:latin typeface="Century Gothic" pitchFamily="34" charset="0"/>
              </a:rPr>
              <a:t>nd more </a:t>
            </a:r>
            <a:r>
              <a:rPr lang="en" dirty="0" smtClean="0">
                <a:latin typeface="Century Gothic" pitchFamily="34" charset="0"/>
                <a:sym typeface="Wingdings" pitchFamily="2" charset="2"/>
              </a:rPr>
              <a:t></a:t>
            </a:r>
            <a:endParaRPr lang="en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52604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WHAT?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This is where I tell you some facts...</a:t>
            </a:r>
          </a:p>
        </p:txBody>
      </p:sp>
    </p:spTree>
    <p:extLst>
      <p:ext uri="{BB962C8B-B14F-4D97-AF65-F5344CB8AC3E}">
        <p14:creationId xmlns:p14="http://schemas.microsoft.com/office/powerpoint/2010/main" val="92376089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>
                <a:latin typeface="Century Gothic" pitchFamily="34" charset="0"/>
              </a:rPr>
              <a:t>Events</a:t>
            </a:r>
            <a:endParaRPr lang="en" dirty="0">
              <a:latin typeface="Century Gothic" pitchFamily="34" charset="0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" dirty="0">
              <a:latin typeface="Century Gothic" pitchFamily="34" charset="0"/>
            </a:endParaRPr>
          </a:p>
          <a:p>
            <a:r>
              <a:rPr lang="en" dirty="0" smtClean="0">
                <a:latin typeface="Century Gothic" pitchFamily="34" charset="0"/>
              </a:rPr>
              <a:t>Governor’s Ball</a:t>
            </a:r>
          </a:p>
          <a:p>
            <a:r>
              <a:rPr lang="en" dirty="0" smtClean="0">
                <a:latin typeface="Century Gothic" pitchFamily="34" charset="0"/>
              </a:rPr>
              <a:t>Seminars</a:t>
            </a:r>
          </a:p>
          <a:p>
            <a:r>
              <a:rPr lang="en" dirty="0" smtClean="0">
                <a:latin typeface="Century Gothic" pitchFamily="34" charset="0"/>
              </a:rPr>
              <a:t>Elevator Rides</a:t>
            </a:r>
          </a:p>
          <a:p>
            <a:r>
              <a:rPr lang="en" dirty="0" smtClean="0">
                <a:latin typeface="Century Gothic" pitchFamily="34" charset="0"/>
              </a:rPr>
              <a:t>Much more!</a:t>
            </a:r>
            <a:endParaRPr lang="en" dirty="0">
              <a:latin typeface="Century Gothic" pitchFamily="34" charset="0"/>
            </a:endParaRPr>
          </a:p>
        </p:txBody>
      </p:sp>
      <p:pic>
        <p:nvPicPr>
          <p:cNvPr id="6149" name="Picture 5" descr="C:\Users\chu\AppData\Local\Microsoft\Windows\Temporary Internet Files\Content.IE5\H78ZE7MQ\MC90044904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chu\AppData\Local\Microsoft\Windows\Temporary Internet Files\Content.IE5\L09OGA3S\MC9002868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63" y="4724400"/>
            <a:ext cx="159212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97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Dress Code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endParaRPr lang="en" dirty="0">
              <a:latin typeface="Century Gothic" pitchFamily="34" charset="0"/>
            </a:endParaRPr>
          </a:p>
          <a:p>
            <a:pPr algn="ctr">
              <a:buNone/>
            </a:pPr>
            <a:r>
              <a:rPr lang="en" dirty="0" smtClean="0">
                <a:latin typeface="Century Gothic" pitchFamily="34" charset="0"/>
              </a:rPr>
              <a:t>casual </a:t>
            </a:r>
            <a:r>
              <a:rPr lang="en" dirty="0">
                <a:latin typeface="Century Gothic" pitchFamily="34" charset="0"/>
              </a:rPr>
              <a:t>AND formal/business attire</a:t>
            </a:r>
          </a:p>
        </p:txBody>
      </p:sp>
      <p:pic>
        <p:nvPicPr>
          <p:cNvPr id="6146" name="Picture 2" descr="C:\Users\chu\AppData\Local\Microsoft\Windows\Temporary Internet Files\Content.IE5\1YCQK3GG\MC9004413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7272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hu\AppData\Local\Microsoft\Windows\Temporary Internet Files\Content.IE5\0Q378LJJ\MC9004323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16637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hu\AppData\Local\Microsoft\Windows\Temporary Internet Files\Content.IE5\PVYRT3NW\MC90043940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22223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WHEN?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This is where I tell you about DCON times...</a:t>
            </a:r>
          </a:p>
        </p:txBody>
      </p:sp>
    </p:spTree>
    <p:extLst>
      <p:ext uri="{BB962C8B-B14F-4D97-AF65-F5344CB8AC3E}">
        <p14:creationId xmlns:p14="http://schemas.microsoft.com/office/powerpoint/2010/main" val="4053749592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The Week of DCON...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>
                <a:latin typeface="Century Gothic" pitchFamily="34" charset="0"/>
              </a:rPr>
              <a:t>is the week of STAAR testing... </a:t>
            </a:r>
            <a:r>
              <a:rPr lang="en" dirty="0" smtClean="0">
                <a:latin typeface="Century Gothic" pitchFamily="34" charset="0"/>
              </a:rPr>
              <a:t>:(</a:t>
            </a:r>
            <a:endParaRPr lang="en" dirty="0">
              <a:latin typeface="Century Gothic" pitchFamily="34" charset="0"/>
            </a:endParaRPr>
          </a:p>
          <a:p>
            <a:r>
              <a:rPr lang="en" dirty="0">
                <a:latin typeface="Century Gothic" pitchFamily="34" charset="0"/>
              </a:rPr>
              <a:t>April 4th is last day of STAAR and we will leave promptly after school (preferably a bit before</a:t>
            </a:r>
            <a:r>
              <a:rPr lang="en" dirty="0" smtClean="0">
                <a:latin typeface="Century Gothic" pitchFamily="34" charset="0"/>
              </a:rPr>
              <a:t>)</a:t>
            </a:r>
            <a:endParaRPr lang="en" dirty="0">
              <a:latin typeface="Century Gothic" pitchFamily="34" charset="0"/>
            </a:endParaRPr>
          </a:p>
          <a:p>
            <a:r>
              <a:rPr lang="en" dirty="0">
                <a:latin typeface="Century Gothic" pitchFamily="34" charset="0"/>
              </a:rPr>
              <a:t>Friday, April 5th, will be an excused absence</a:t>
            </a:r>
          </a:p>
          <a:p>
            <a:endParaRPr lang="en" dirty="0">
              <a:latin typeface="Century Gothic" pitchFamily="34" charset="0"/>
            </a:endParaRPr>
          </a:p>
          <a:p>
            <a:r>
              <a:rPr lang="en" dirty="0">
                <a:latin typeface="Century Gothic" pitchFamily="34" charset="0"/>
              </a:rPr>
              <a:t>We get back on Sunday afternoon</a:t>
            </a:r>
          </a:p>
        </p:txBody>
      </p:sp>
    </p:spTree>
    <p:extLst>
      <p:ext uri="{BB962C8B-B14F-4D97-AF65-F5344CB8AC3E}">
        <p14:creationId xmlns:p14="http://schemas.microsoft.com/office/powerpoint/2010/main" val="647095332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WHERE?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This is where I tell you about the location...</a:t>
            </a:r>
          </a:p>
        </p:txBody>
      </p:sp>
    </p:spTree>
    <p:extLst>
      <p:ext uri="{BB962C8B-B14F-4D97-AF65-F5344CB8AC3E}">
        <p14:creationId xmlns:p14="http://schemas.microsoft.com/office/powerpoint/2010/main" val="3115744342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Hotel Information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>
                <a:latin typeface="Century Gothic" pitchFamily="34" charset="0"/>
              </a:rPr>
              <a:t>The Sheraton Dallas Hotel is a landmark in the downtown arts and financial district.</a:t>
            </a:r>
          </a:p>
          <a:p>
            <a:pPr lvl="0" rtl="0">
              <a:buNone/>
            </a:pPr>
            <a:r>
              <a:rPr lang="en" sz="2400" dirty="0">
                <a:latin typeface="Century Gothic" pitchFamily="34" charset="0"/>
              </a:rPr>
              <a:t>It features 1,840 guest rooms, with gorgeous city views from 242 suites.</a:t>
            </a:r>
          </a:p>
          <a:p>
            <a:pPr lvl="0" rtl="0">
              <a:buNone/>
            </a:pPr>
            <a:r>
              <a:rPr lang="en" sz="2400" dirty="0">
                <a:latin typeface="Century Gothic" pitchFamily="34" charset="0"/>
              </a:rPr>
              <a:t>Convention guests will enjoy relaxing in the comfort of an oversized room with a crisp white Sheraton Sweet Sleeper TM Bed, flat panel HDTV, iPod docking station, and eco-friendly features.</a:t>
            </a:r>
          </a:p>
          <a:p>
            <a:pPr lvl="0" rtl="0">
              <a:buNone/>
            </a:pPr>
            <a:r>
              <a:rPr lang="en" sz="2400" dirty="0">
                <a:latin typeface="Century Gothic" pitchFamily="34" charset="0"/>
              </a:rPr>
              <a:t>A $90 million redesign brings many new amenities to this classic meeting space in the heart of the city.</a:t>
            </a:r>
          </a:p>
        </p:txBody>
      </p:sp>
    </p:spTree>
    <p:extLst>
      <p:ext uri="{BB962C8B-B14F-4D97-AF65-F5344CB8AC3E}">
        <p14:creationId xmlns:p14="http://schemas.microsoft.com/office/powerpoint/2010/main" val="333868389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/>
          <p:nvPr/>
        </p:nvSpPr>
        <p:spPr>
          <a:xfrm>
            <a:off x="212164" y="1341594"/>
            <a:ext cx="8719670" cy="41748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0" name="Shape 90"/>
          <p:cNvSpPr/>
          <p:nvPr/>
        </p:nvSpPr>
        <p:spPr>
          <a:xfrm>
            <a:off x="152400" y="152400"/>
            <a:ext cx="2386343" cy="238634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454984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>
                <a:latin typeface="Century Gothic" pitchFamily="34" charset="0"/>
              </a:rPr>
              <a:t>WHY?</a:t>
            </a:r>
            <a:endParaRPr lang="en" dirty="0">
              <a:latin typeface="Century Gothic" pitchFamily="34" charset="0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This is where I convince you to go...</a:t>
            </a:r>
          </a:p>
        </p:txBody>
      </p:sp>
    </p:spTree>
    <p:extLst>
      <p:ext uri="{BB962C8B-B14F-4D97-AF65-F5344CB8AC3E}">
        <p14:creationId xmlns:p14="http://schemas.microsoft.com/office/powerpoint/2010/main" val="423046481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Fun Fact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Gothic" pitchFamily="34" charset="0"/>
              </a:rPr>
              <a:t>Adults who began volunteering as youth are twice as likely to volunteer as those who did not volunteer when they were younger.</a:t>
            </a:r>
            <a:endParaRPr lang="en-US" sz="3600" dirty="0">
              <a:latin typeface="Century Gothic" pitchFamily="34" charset="0"/>
            </a:endParaRPr>
          </a:p>
        </p:txBody>
      </p:sp>
      <p:pic>
        <p:nvPicPr>
          <p:cNvPr id="16" name="Picture 7" descr="http://www.keyclub.org/Libraries/design_elements/Template_KeyClub_Blue_scribble_pencil_graphic_jpg.sflb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514" y="1292667"/>
            <a:ext cx="9144000" cy="5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chu\AppData\Local\Microsoft\Windows\Temporary Internet Files\Content.IE5\H78ZE7MQ\MC9000573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27" y="4760912"/>
            <a:ext cx="1662112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u\AppData\Local\Microsoft\Windows\Temporary Internet Files\Content.IE5\GE1RP049\MC9000450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5227"/>
            <a:ext cx="133948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69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Seniors... Scholarships...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 dirty="0">
                <a:latin typeface="Century Gothic" pitchFamily="34" charset="0"/>
              </a:rPr>
              <a:t>Qualified seniors are encouraged to apply for college scholarships sponsored by the Texas- Oklahoma District Kiwanis Foundation. </a:t>
            </a:r>
          </a:p>
          <a:p>
            <a:pPr lvl="0" rtl="0">
              <a:buNone/>
            </a:pPr>
            <a:r>
              <a:rPr lang="en" sz="2000" dirty="0">
                <a:latin typeface="Century Gothic" pitchFamily="34" charset="0"/>
              </a:rPr>
              <a:t>The Foundation grants thousands of dollars in scholarship funds each year to Texas-Oklahoma Key Club and CKI members. </a:t>
            </a:r>
          </a:p>
          <a:p>
            <a:pPr lvl="0" rtl="0">
              <a:buNone/>
            </a:pPr>
            <a:r>
              <a:rPr lang="en" sz="2000" dirty="0">
                <a:latin typeface="Century Gothic" pitchFamily="34" charset="0"/>
              </a:rPr>
              <a:t>This is an outstanding opportunity to get help with your college funding! </a:t>
            </a:r>
          </a:p>
          <a:p>
            <a:pPr lvl="0" rtl="0">
              <a:buNone/>
            </a:pPr>
            <a:r>
              <a:rPr lang="en" sz="2000" dirty="0">
                <a:latin typeface="Century Gothic" pitchFamily="34" charset="0"/>
              </a:rPr>
              <a:t>Candidates should have a strong Key Club service record, as well as high academic standards. </a:t>
            </a:r>
          </a:p>
          <a:p>
            <a:pPr lvl="0" rtl="0">
              <a:buNone/>
            </a:pPr>
            <a:r>
              <a:rPr lang="en" sz="2000" dirty="0">
                <a:latin typeface="Century Gothic" pitchFamily="34" charset="0"/>
              </a:rPr>
              <a:t>If accepted, candidates will be scheduled for a scholarship interview held at District Convention. </a:t>
            </a:r>
          </a:p>
          <a:p>
            <a:pPr lvl="0" rtl="0">
              <a:buNone/>
            </a:pPr>
            <a:r>
              <a:rPr lang="en" sz="2000" dirty="0">
                <a:latin typeface="Century Gothic" pitchFamily="34" charset="0"/>
              </a:rPr>
              <a:t>For more information about the T-O Kiwanis Foundation scholarship program and the application, look at the scholarship folder found on with the other District Convention resources online.</a:t>
            </a:r>
          </a:p>
        </p:txBody>
      </p:sp>
    </p:spTree>
    <p:extLst>
      <p:ext uri="{BB962C8B-B14F-4D97-AF65-F5344CB8AC3E}">
        <p14:creationId xmlns:p14="http://schemas.microsoft.com/office/powerpoint/2010/main" val="2563431548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Important Key Club Events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>
                <a:latin typeface="Century Gothic" pitchFamily="34" charset="0"/>
              </a:rPr>
              <a:t>District Officer Election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>
                <a:latin typeface="Century Gothic" pitchFamily="34" charset="0"/>
              </a:rPr>
              <a:t>Regional Caucuses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>
                <a:latin typeface="Century Gothic" pitchFamily="34" charset="0"/>
              </a:rPr>
              <a:t>House of Delegates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>
                <a:latin typeface="Century Gothic" pitchFamily="34" charset="0"/>
              </a:rPr>
              <a:t>Leadership forums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>
                <a:latin typeface="Century Gothic" pitchFamily="34" charset="0"/>
              </a:rPr>
              <a:t>Award Show/Banquet/Governor's Ball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>
                <a:latin typeface="Century Gothic" pitchFamily="34" charset="0"/>
              </a:rPr>
              <a:t>Instatement of the incoming officers</a:t>
            </a:r>
          </a:p>
        </p:txBody>
      </p:sp>
    </p:spTree>
    <p:extLst>
      <p:ext uri="{BB962C8B-B14F-4D97-AF65-F5344CB8AC3E}">
        <p14:creationId xmlns:p14="http://schemas.microsoft.com/office/powerpoint/2010/main" val="3960568494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HOW?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This is where I tell you the deets...</a:t>
            </a:r>
          </a:p>
        </p:txBody>
      </p:sp>
    </p:spTree>
    <p:extLst>
      <p:ext uri="{BB962C8B-B14F-4D97-AF65-F5344CB8AC3E}">
        <p14:creationId xmlns:p14="http://schemas.microsoft.com/office/powerpoint/2010/main" val="1556427652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Cost...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 dirty="0"/>
              <a:t>Registration Fee (Early/Normal):	$110/$140</a:t>
            </a:r>
          </a:p>
          <a:p>
            <a:pPr lvl="0" rtl="0">
              <a:buNone/>
            </a:pPr>
            <a:r>
              <a:rPr lang="en" sz="2800" dirty="0"/>
              <a:t>Discounted Hotel Price:				$135/night</a:t>
            </a:r>
          </a:p>
          <a:p>
            <a:pPr lvl="0" rtl="0">
              <a:buNone/>
            </a:pPr>
            <a:r>
              <a:rPr lang="en" sz="2800" dirty="0"/>
              <a:t>Transportation (Bus of 56):		  ~	$1300</a:t>
            </a:r>
          </a:p>
          <a:p>
            <a:pPr lvl="0" rtl="0">
              <a:buNone/>
            </a:pPr>
            <a:r>
              <a:rPr lang="en" sz="2800" dirty="0"/>
              <a:t>(/amount of attendees):				$23.21...</a:t>
            </a:r>
          </a:p>
          <a:p>
            <a:pPr lvl="0" rtl="0">
              <a:buNone/>
            </a:pPr>
            <a:r>
              <a:rPr lang="en" sz="2800" dirty="0"/>
              <a:t>Personal Stipend:						$ </a:t>
            </a:r>
            <a:r>
              <a:rPr lang="en" sz="2800" i="1" dirty="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</a:p>
          <a:p>
            <a:endParaRPr lang="en" sz="28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" sz="2800" dirty="0"/>
              <a:t>Total:										</a:t>
            </a:r>
            <a:r>
              <a:rPr lang="en" sz="2800" b="1" dirty="0">
                <a:solidFill>
                  <a:srgbClr val="00B050"/>
                </a:solidFill>
              </a:rPr>
              <a:t>$280~300</a:t>
            </a:r>
          </a:p>
          <a:p>
            <a:endParaRPr lang="en" sz="2800" dirty="0"/>
          </a:p>
          <a:p>
            <a:pPr>
              <a:buNone/>
            </a:pPr>
            <a:r>
              <a:rPr lang="en" sz="1600" dirty="0"/>
              <a:t>*Early deadline is Mar. 15, 2013</a:t>
            </a:r>
          </a:p>
        </p:txBody>
      </p:sp>
    </p:spTree>
    <p:extLst>
      <p:ext uri="{BB962C8B-B14F-4D97-AF65-F5344CB8AC3E}">
        <p14:creationId xmlns:p14="http://schemas.microsoft.com/office/powerpoint/2010/main" val="31480819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What You Get...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 dirty="0"/>
              <a:t>The convention registration fee covers admission to all general sessions, including the </a:t>
            </a:r>
            <a:r>
              <a:rPr lang="en" sz="2000" b="1" dirty="0"/>
              <a:t>Opening Session</a:t>
            </a:r>
            <a:r>
              <a:rPr lang="en" sz="2000" dirty="0"/>
              <a:t>, </a:t>
            </a:r>
            <a:r>
              <a:rPr lang="en" sz="2000" b="1" dirty="0"/>
              <a:t>Leadership Luncheon</a:t>
            </a:r>
            <a:r>
              <a:rPr lang="en" sz="2000" dirty="0"/>
              <a:t>, </a:t>
            </a:r>
            <a:r>
              <a:rPr lang="en" sz="2000" b="1" dirty="0"/>
              <a:t>Awards Banquet</a:t>
            </a:r>
            <a:r>
              <a:rPr lang="en" sz="2000" dirty="0"/>
              <a:t> and </a:t>
            </a:r>
            <a:r>
              <a:rPr lang="en" sz="2000" b="1" dirty="0"/>
              <a:t>Farewell Breakfast</a:t>
            </a:r>
            <a:r>
              <a:rPr lang="en" sz="2000" dirty="0"/>
              <a:t>. </a:t>
            </a:r>
          </a:p>
          <a:p>
            <a:pPr lvl="0" rtl="0">
              <a:buNone/>
            </a:pPr>
            <a:r>
              <a:rPr lang="en" sz="2000" dirty="0"/>
              <a:t>Convention guests gain admission to all breakout forums, the opportunity to enter a variety of </a:t>
            </a:r>
            <a:r>
              <a:rPr lang="en" sz="2000" b="1" dirty="0"/>
              <a:t>competitions</a:t>
            </a:r>
            <a:r>
              <a:rPr lang="en" sz="2000" dirty="0"/>
              <a:t> (see Code of Contests and Awards), entry into the </a:t>
            </a:r>
            <a:r>
              <a:rPr lang="en" sz="2000" b="1" dirty="0"/>
              <a:t>Governor's Ball</a:t>
            </a:r>
            <a:r>
              <a:rPr lang="en" sz="2000" dirty="0"/>
              <a:t>, and rights to vote in </a:t>
            </a:r>
            <a:r>
              <a:rPr lang="en" sz="2000" b="1" dirty="0"/>
              <a:t>Regional Caucuses</a:t>
            </a:r>
            <a:r>
              <a:rPr lang="en" sz="2000" dirty="0"/>
              <a:t> and the </a:t>
            </a:r>
            <a:r>
              <a:rPr lang="en" sz="2000" b="1" dirty="0"/>
              <a:t>House of Delegates</a:t>
            </a:r>
            <a:r>
              <a:rPr lang="en" sz="2000" dirty="0"/>
              <a:t> (see District Bylaws and Code for Elections and House of Delegates for eligibility). </a:t>
            </a:r>
          </a:p>
          <a:p>
            <a:pPr lvl="0" rtl="0">
              <a:buNone/>
            </a:pPr>
            <a:r>
              <a:rPr lang="en" sz="2000" dirty="0"/>
              <a:t>Each attendee will receive </a:t>
            </a:r>
            <a:r>
              <a:rPr lang="en" sz="2000" b="1" dirty="0"/>
              <a:t>forum materials</a:t>
            </a:r>
            <a:r>
              <a:rPr lang="en" sz="2000" dirty="0"/>
              <a:t>, the </a:t>
            </a:r>
            <a:r>
              <a:rPr lang="en" sz="2000" b="1" dirty="0"/>
              <a:t>convention program</a:t>
            </a:r>
            <a:r>
              <a:rPr lang="en" sz="2000" dirty="0"/>
              <a:t> </a:t>
            </a:r>
            <a:r>
              <a:rPr lang="en" sz="2000" b="1" dirty="0"/>
              <a:t>book</a:t>
            </a:r>
            <a:r>
              <a:rPr lang="en" sz="2000" dirty="0"/>
              <a:t>, the </a:t>
            </a:r>
            <a:r>
              <a:rPr lang="en" sz="2000" b="1" dirty="0"/>
              <a:t>souvenir convention bag</a:t>
            </a:r>
            <a:r>
              <a:rPr lang="en" sz="2000" dirty="0"/>
              <a:t>, </a:t>
            </a:r>
            <a:r>
              <a:rPr lang="en" sz="2000" b="1" dirty="0"/>
              <a:t>official convention t-shirt</a:t>
            </a:r>
            <a:r>
              <a:rPr lang="en" sz="2000" dirty="0"/>
              <a:t>, and a </a:t>
            </a:r>
            <a:r>
              <a:rPr lang="en" sz="2000" b="1" dirty="0"/>
              <a:t>Texas- Oklahoma District convention lapel pin</a:t>
            </a:r>
            <a:r>
              <a:rPr lang="en" sz="2000" dirty="0"/>
              <a:t>. </a:t>
            </a:r>
          </a:p>
          <a:p>
            <a:pPr lvl="0" rtl="0">
              <a:buNone/>
            </a:pPr>
            <a:r>
              <a:rPr lang="en" sz="2000" dirty="0"/>
              <a:t>Key Club guests will enjoy </a:t>
            </a:r>
            <a:r>
              <a:rPr lang="en" sz="2000" b="1" dirty="0"/>
              <a:t>three catered meals</a:t>
            </a:r>
            <a:r>
              <a:rPr lang="en" sz="2000" dirty="0"/>
              <a:t> and dining service.</a:t>
            </a:r>
          </a:p>
        </p:txBody>
      </p:sp>
    </p:spTree>
    <p:extLst>
      <p:ext uri="{BB962C8B-B14F-4D97-AF65-F5344CB8AC3E}">
        <p14:creationId xmlns:p14="http://schemas.microsoft.com/office/powerpoint/2010/main" val="1420959877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Deposit...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$100 Deposit due Feb. 8th to </a:t>
            </a:r>
            <a:r>
              <a:rPr lang="en" dirty="0" smtClean="0"/>
              <a:t>Ms</a:t>
            </a:r>
            <a:r>
              <a:rPr lang="en" dirty="0"/>
              <a:t>. </a:t>
            </a:r>
            <a:r>
              <a:rPr lang="en" dirty="0" smtClean="0"/>
              <a:t>Fader</a:t>
            </a:r>
            <a:endParaRPr lang="en" dirty="0"/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please seal in an envelope with your name on it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Deposit is refundable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Discounts projected (FUNDRAISERS!)</a:t>
            </a:r>
          </a:p>
        </p:txBody>
      </p:sp>
    </p:spTree>
    <p:extLst>
      <p:ext uri="{BB962C8B-B14F-4D97-AF65-F5344CB8AC3E}">
        <p14:creationId xmlns:p14="http://schemas.microsoft.com/office/powerpoint/2010/main" val="2944832809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Reasons to Turn In Money Soon...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Because I like to make the lives of the officers easier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I am extremely hyped about DCON and I can't stop dreaming about it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The sooner we get all payments in, the better seating we get (Section A-D)</a:t>
            </a:r>
          </a:p>
        </p:txBody>
      </p:sp>
    </p:spTree>
    <p:extLst>
      <p:ext uri="{BB962C8B-B14F-4D97-AF65-F5344CB8AC3E}">
        <p14:creationId xmlns:p14="http://schemas.microsoft.com/office/powerpoint/2010/main" val="1372287286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MY GOALS FOR DCON 2013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At max 48-50 members attending from Katy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around 30 from CRHS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First come, first serve!</a:t>
            </a:r>
          </a:p>
        </p:txBody>
      </p:sp>
    </p:spTree>
    <p:extLst>
      <p:ext uri="{BB962C8B-B14F-4D97-AF65-F5344CB8AC3E}">
        <p14:creationId xmlns:p14="http://schemas.microsoft.com/office/powerpoint/2010/main" val="512000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It's not too late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/>
              <a:t>SIGN UP NOW FOR THE TIME OF YOUR LIFE!</a:t>
            </a:r>
          </a:p>
        </p:txBody>
      </p:sp>
    </p:spTree>
    <p:extLst>
      <p:ext uri="{BB962C8B-B14F-4D97-AF65-F5344CB8AC3E}">
        <p14:creationId xmlns:p14="http://schemas.microsoft.com/office/powerpoint/2010/main" val="2699873981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itchFamily="34" charset="0"/>
              </a:rPr>
              <a:t>Next Meeting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</p:txBody>
      </p:sp>
      <p:pic>
        <p:nvPicPr>
          <p:cNvPr id="2050" name="Picture 2" descr="http://www.keyclub.org/Libraries/design_elements/Template_KeyClub_Orange_scribble_pencil_graphic_jpg.sflb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752600"/>
            <a:ext cx="8610600" cy="49530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Century Gothic" pitchFamily="34" charset="0"/>
              </a:rPr>
              <a:t>FEB 14</a:t>
            </a:r>
            <a:endParaRPr lang="en-US" sz="4800" dirty="0" smtClean="0">
              <a:latin typeface="Century Gothic" pitchFamily="34" charset="0"/>
            </a:endParaRPr>
          </a:p>
        </p:txBody>
      </p:sp>
      <p:pic>
        <p:nvPicPr>
          <p:cNvPr id="4099" name="Picture 3" descr="C:\Users\chu\AppData\Local\Microsoft\Windows\Temporary Internet Files\Content.IE5\0Q378LJJ\MC9004460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3505200" cy="23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itchFamily="34" charset="0"/>
              </a:rPr>
              <a:t>Pledge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057400"/>
            <a:ext cx="8893112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Century Gothic" pitchFamily="34" charset="0"/>
              </a:rPr>
              <a:t>I pledge</a:t>
            </a:r>
            <a:r>
              <a:rPr lang="en-US" dirty="0">
                <a:latin typeface="Century Gothic" pitchFamily="34" charset="0"/>
              </a:rPr>
              <a:t>, on my honor,</a:t>
            </a:r>
            <a:br>
              <a:rPr lang="en-US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>to uphold the Objects of Key Club International;</a:t>
            </a:r>
            <a:br>
              <a:rPr lang="en-US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>to build my home, school and community;</a:t>
            </a:r>
            <a:br>
              <a:rPr lang="en-US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>to serve my nation and God;</a:t>
            </a:r>
            <a:br>
              <a:rPr lang="en-US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>and combat all forces which tend to undermine </a:t>
            </a:r>
            <a:r>
              <a:rPr lang="en-US" dirty="0" smtClean="0">
                <a:latin typeface="Century Gothic" pitchFamily="34" charset="0"/>
              </a:rPr>
              <a:t>these </a:t>
            </a:r>
            <a:r>
              <a:rPr lang="en-US" dirty="0">
                <a:latin typeface="Century Gothic" pitchFamily="34" charset="0"/>
              </a:rPr>
              <a:t>institutions</a:t>
            </a:r>
            <a:endParaRPr lang="en-US" dirty="0" smtClean="0">
              <a:latin typeface="Century Gothic" pitchFamily="34" charset="0"/>
            </a:endParaRPr>
          </a:p>
        </p:txBody>
      </p:sp>
      <p:pic>
        <p:nvPicPr>
          <p:cNvPr id="2050" name="Picture 2" descr="http://www.keyclub.org/Libraries/design_elements/Template_KeyClub_Orange_scribble_pencil_graphic_jpg.sflb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hu\AppData\Local\Microsoft\Windows\Temporary Internet Files\Content.IE5\0Q378LJJ\MC9000890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2943"/>
            <a:ext cx="1430317" cy="10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1655087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5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Stay Posted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Website:</a:t>
            </a:r>
            <a:r>
              <a:rPr lang="en-US" dirty="0" smtClean="0">
                <a:latin typeface="Century Gothic" pitchFamily="34" charset="0"/>
              </a:rPr>
              <a:t> taylorkeyclub.weebly.com</a:t>
            </a:r>
          </a:p>
          <a:p>
            <a:pPr marL="0" indent="0">
              <a:buNone/>
            </a:pPr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Facebook: </a:t>
            </a:r>
            <a:r>
              <a:rPr lang="en-US" dirty="0" smtClean="0">
                <a:latin typeface="Century Gothic" pitchFamily="34" charset="0"/>
              </a:rPr>
              <a:t>THSKEYCLUB1213</a:t>
            </a:r>
          </a:p>
          <a:p>
            <a:pPr marL="0" indent="0">
              <a:buNone/>
            </a:pPr>
            <a:endParaRPr lang="en-US" dirty="0">
              <a:latin typeface="Century Gothic" pitchFamily="34" charset="0"/>
            </a:endParaRPr>
          </a:p>
        </p:txBody>
      </p:sp>
      <p:pic>
        <p:nvPicPr>
          <p:cNvPr id="7170" name="Picture 2" descr="http://www.keyclub.org/Libraries/design_elements/Template_KeyClub_Pink_scribble_pencil_graphic_jpg.sflb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5" y="1295400"/>
            <a:ext cx="915162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82" y="457200"/>
            <a:ext cx="913447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itchFamily="34" charset="0"/>
              </a:rPr>
              <a:t>T-shirts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6151" name="Picture 7" descr="http://www.keyclub.org/Libraries/design_elements/Template_KeyClub_Blue_scribble_pencil_graphic_jpg.sflb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9525" y="1371600"/>
            <a:ext cx="9144000" cy="5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953000"/>
          </a:xfrm>
        </p:spPr>
        <p:txBody>
          <a:bodyPr numCol="1">
            <a:normAutofit/>
          </a:bodyPr>
          <a:lstStyle/>
          <a:p>
            <a:pPr lvl="1"/>
            <a:r>
              <a:rPr lang="en-US" dirty="0" smtClean="0">
                <a:latin typeface="Century Gothic" pitchFamily="34" charset="0"/>
              </a:rPr>
              <a:t>We still need a t-shirt design for our shirts this year</a:t>
            </a:r>
          </a:p>
          <a:p>
            <a:pPr lvl="1"/>
            <a:r>
              <a:rPr lang="en-US" dirty="0" smtClean="0">
                <a:latin typeface="Century Gothic" pitchFamily="34" charset="0"/>
              </a:rPr>
              <a:t>Will be entered in the contest at DCON</a:t>
            </a:r>
          </a:p>
          <a:p>
            <a:pPr lvl="1"/>
            <a:r>
              <a:rPr lang="en-US" dirty="0" smtClean="0">
                <a:latin typeface="Century Gothic" pitchFamily="34" charset="0"/>
              </a:rPr>
              <a:t>Top 2 designs: 1 </a:t>
            </a:r>
            <a:r>
              <a:rPr lang="en-US" dirty="0" err="1" smtClean="0">
                <a:latin typeface="Century Gothic" pitchFamily="34" charset="0"/>
              </a:rPr>
              <a:t>hr</a:t>
            </a:r>
            <a:endParaRPr lang="en-US" dirty="0" smtClean="0">
              <a:latin typeface="Century Gothic" pitchFamily="34" charset="0"/>
            </a:endParaRPr>
          </a:p>
          <a:p>
            <a:pPr lvl="1"/>
            <a:endParaRPr lang="en-US" dirty="0">
              <a:latin typeface="Century Gothic" pitchFamily="34" charset="0"/>
            </a:endParaRPr>
          </a:p>
        </p:txBody>
      </p:sp>
      <p:pic>
        <p:nvPicPr>
          <p:cNvPr id="4101" name="Picture 5" descr="C:\Users\chu\AppData\Local\Microsoft\Windows\Temporary Internet Files\Content.IE5\4316PKDS\MC9003478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38499"/>
            <a:ext cx="2505456" cy="25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chu\AppData\Local\Microsoft\Windows\Temporary Internet Files\Content.IE5\1YCQK3GG\MC90044190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2503261" cy="13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Century Gothic" pitchFamily="34" charset="0"/>
              </a:rPr>
              <a:t>Canned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2514600"/>
          </a:xfrm>
        </p:spPr>
        <p:txBody>
          <a:bodyPr numCol="1">
            <a:normAutofit/>
          </a:bodyPr>
          <a:lstStyle/>
          <a:p>
            <a:r>
              <a:rPr lang="en-US" dirty="0" smtClean="0">
                <a:latin typeface="Century Gothic" pitchFamily="34" charset="0"/>
              </a:rPr>
              <a:t>1 in 6 Americans does not have enough access to food</a:t>
            </a:r>
          </a:p>
          <a:p>
            <a:pPr fontAlgn="base"/>
            <a:r>
              <a:rPr lang="en-US" sz="2800" b="1" dirty="0">
                <a:latin typeface="Century Gothic" pitchFamily="34" charset="0"/>
              </a:rPr>
              <a:t>Seven states exhibited statistically significant higher household food insecurity rates than the U.S. national average 2009-2011:</a:t>
            </a:r>
            <a:r>
              <a:rPr lang="en-US" sz="2800" dirty="0">
                <a:latin typeface="Century Gothic" pitchFamily="34" charset="0"/>
              </a:rPr>
              <a:t> </a:t>
            </a:r>
            <a:endParaRPr lang="en-US" sz="2800" dirty="0" smtClean="0">
              <a:latin typeface="Century Gothic" pitchFamily="34" charset="0"/>
            </a:endParaRPr>
          </a:p>
        </p:txBody>
      </p:sp>
      <p:pic>
        <p:nvPicPr>
          <p:cNvPr id="3074" name="Picture 2" descr="http://www.keyclub.org/Libraries/design_elements/Template_KeyClub_Yellow_scribble_pencil_graphic_jpg.sflb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371600"/>
            <a:ext cx="9152467" cy="53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433" y="4630057"/>
            <a:ext cx="8229600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fontAlgn="base"/>
            <a:r>
              <a:rPr lang="en-US" sz="2800" dirty="0">
                <a:latin typeface="Century Gothic" pitchFamily="34" charset="0"/>
              </a:rPr>
              <a:t>United States   </a:t>
            </a:r>
            <a:r>
              <a:rPr lang="en-US" sz="2800" dirty="0" smtClean="0">
                <a:latin typeface="Century Gothic" pitchFamily="34" charset="0"/>
              </a:rPr>
              <a:t>14.7</a:t>
            </a:r>
            <a:r>
              <a:rPr lang="en-US" sz="2800" dirty="0">
                <a:latin typeface="Century Gothic" pitchFamily="34" charset="0"/>
              </a:rPr>
              <a:t>%</a:t>
            </a:r>
          </a:p>
          <a:p>
            <a:pPr fontAlgn="base"/>
            <a:r>
              <a:rPr lang="en-US" sz="2800" dirty="0">
                <a:latin typeface="Century Gothic" pitchFamily="34" charset="0"/>
              </a:rPr>
              <a:t>Mississippi         </a:t>
            </a:r>
            <a:r>
              <a:rPr lang="en-US" sz="2800" dirty="0" smtClean="0">
                <a:latin typeface="Century Gothic" pitchFamily="34" charset="0"/>
              </a:rPr>
              <a:t>19.2</a:t>
            </a:r>
            <a:r>
              <a:rPr lang="en-US" sz="2800" dirty="0">
                <a:latin typeface="Century Gothic" pitchFamily="34" charset="0"/>
              </a:rPr>
              <a:t>%</a:t>
            </a:r>
          </a:p>
          <a:p>
            <a:pPr fontAlgn="base"/>
            <a:r>
              <a:rPr lang="en-US" sz="2800" dirty="0">
                <a:latin typeface="Century Gothic" pitchFamily="34" charset="0"/>
              </a:rPr>
              <a:t>Texas                </a:t>
            </a:r>
            <a:r>
              <a:rPr lang="en-US" sz="2800" dirty="0" smtClean="0">
                <a:latin typeface="Century Gothic" pitchFamily="34" charset="0"/>
              </a:rPr>
              <a:t>18.5</a:t>
            </a:r>
            <a:r>
              <a:rPr lang="en-US" sz="2800" dirty="0">
                <a:latin typeface="Century Gothic" pitchFamily="34" charset="0"/>
              </a:rPr>
              <a:t>%</a:t>
            </a:r>
          </a:p>
          <a:p>
            <a:pPr fontAlgn="base"/>
            <a:r>
              <a:rPr lang="en-US" sz="2800" dirty="0">
                <a:latin typeface="Century Gothic" pitchFamily="34" charset="0"/>
              </a:rPr>
              <a:t>Arkansas          </a:t>
            </a:r>
            <a:r>
              <a:rPr lang="en-US" sz="2800" dirty="0" smtClean="0">
                <a:latin typeface="Century Gothic" pitchFamily="34" charset="0"/>
              </a:rPr>
              <a:t>19.2%</a:t>
            </a:r>
          </a:p>
          <a:p>
            <a:pPr fontAlgn="base"/>
            <a:endParaRPr lang="en-US" sz="2800" dirty="0">
              <a:latin typeface="Century Gothic" pitchFamily="34" charset="0"/>
            </a:endParaRPr>
          </a:p>
          <a:p>
            <a:pPr fontAlgn="base"/>
            <a:endParaRPr lang="en-US" sz="2800" dirty="0" smtClean="0">
              <a:latin typeface="Century Gothic" pitchFamily="34" charset="0"/>
            </a:endParaRPr>
          </a:p>
          <a:p>
            <a:pPr fontAlgn="base"/>
            <a:endParaRPr lang="en-US" sz="2800" dirty="0">
              <a:latin typeface="Century Gothic" pitchFamily="34" charset="0"/>
            </a:endParaRPr>
          </a:p>
          <a:p>
            <a:pPr fontAlgn="base"/>
            <a:endParaRPr lang="en-US" sz="2800" dirty="0" smtClean="0">
              <a:latin typeface="Century Gothic" pitchFamily="34" charset="0"/>
            </a:endParaRPr>
          </a:p>
          <a:p>
            <a:pPr fontAlgn="base"/>
            <a:endParaRPr lang="en-US" sz="2800" dirty="0">
              <a:latin typeface="Century Gothic" pitchFamily="34" charset="0"/>
            </a:endParaRPr>
          </a:p>
          <a:p>
            <a:pPr fontAlgn="base"/>
            <a:r>
              <a:rPr lang="en-US" sz="2800" dirty="0">
                <a:latin typeface="Century Gothic" pitchFamily="34" charset="0"/>
              </a:rPr>
              <a:t>Alabama              </a:t>
            </a:r>
            <a:r>
              <a:rPr lang="en-US" sz="2800" dirty="0" smtClean="0">
                <a:latin typeface="Century Gothic" pitchFamily="34" charset="0"/>
              </a:rPr>
              <a:t>17.4</a:t>
            </a:r>
            <a:r>
              <a:rPr lang="en-US" sz="2800" dirty="0">
                <a:latin typeface="Century Gothic" pitchFamily="34" charset="0"/>
              </a:rPr>
              <a:t>%</a:t>
            </a:r>
          </a:p>
          <a:p>
            <a:pPr fontAlgn="base"/>
            <a:r>
              <a:rPr lang="en-US" sz="2800" dirty="0">
                <a:latin typeface="Century Gothic" pitchFamily="34" charset="0"/>
              </a:rPr>
              <a:t>Georgia                </a:t>
            </a:r>
            <a:r>
              <a:rPr lang="en-US" sz="2800" dirty="0" smtClean="0">
                <a:latin typeface="Century Gothic" pitchFamily="34" charset="0"/>
              </a:rPr>
              <a:t>17.4</a:t>
            </a:r>
            <a:r>
              <a:rPr lang="en-US" sz="2800" dirty="0">
                <a:latin typeface="Century Gothic" pitchFamily="34" charset="0"/>
              </a:rPr>
              <a:t>%</a:t>
            </a:r>
          </a:p>
          <a:p>
            <a:pPr fontAlgn="base"/>
            <a:r>
              <a:rPr lang="en-US" sz="2800" dirty="0">
                <a:latin typeface="Century Gothic" pitchFamily="34" charset="0"/>
              </a:rPr>
              <a:t>Florida                   </a:t>
            </a:r>
            <a:r>
              <a:rPr lang="en-US" sz="2800" dirty="0" smtClean="0">
                <a:latin typeface="Century Gothic" pitchFamily="34" charset="0"/>
              </a:rPr>
              <a:t>16.2</a:t>
            </a:r>
            <a:r>
              <a:rPr lang="en-US" sz="2800" dirty="0">
                <a:latin typeface="Century Gothic" pitchFamily="34" charset="0"/>
              </a:rPr>
              <a:t>%</a:t>
            </a:r>
          </a:p>
          <a:p>
            <a:pPr fontAlgn="base"/>
            <a:r>
              <a:rPr lang="en-US" sz="2800" dirty="0">
                <a:latin typeface="Century Gothic" pitchFamily="34" charset="0"/>
              </a:rPr>
              <a:t>North Carolina     </a:t>
            </a:r>
            <a:r>
              <a:rPr lang="en-US" sz="2800" dirty="0" smtClean="0">
                <a:latin typeface="Century Gothic" pitchFamily="34" charset="0"/>
              </a:rPr>
              <a:t>17.1</a:t>
            </a:r>
            <a:r>
              <a:rPr lang="en-US" sz="2800" dirty="0">
                <a:latin typeface="Century Gothic" pitchFamily="34" charset="0"/>
              </a:rPr>
              <a:t>%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72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Canned Food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76800"/>
          </a:xfrm>
        </p:spPr>
        <p:txBody>
          <a:bodyPr>
            <a:normAutofit/>
          </a:bodyPr>
          <a:lstStyle/>
          <a:p>
            <a:pPr marL="514350" indent="-457200"/>
            <a:r>
              <a:rPr lang="en-US" dirty="0" smtClean="0">
                <a:latin typeface="Century Gothic" pitchFamily="34" charset="0"/>
              </a:rPr>
              <a:t>Bring in canned goods</a:t>
            </a:r>
          </a:p>
          <a:p>
            <a:pPr marL="914400" lvl="1" indent="-457200"/>
            <a:r>
              <a:rPr lang="en-US" dirty="0" smtClean="0">
                <a:latin typeface="Century Gothic" pitchFamily="34" charset="0"/>
              </a:rPr>
              <a:t>5 cans = 1 </a:t>
            </a:r>
            <a:r>
              <a:rPr lang="en-US" dirty="0" err="1" smtClean="0">
                <a:latin typeface="Century Gothic" pitchFamily="34" charset="0"/>
              </a:rPr>
              <a:t>hr</a:t>
            </a:r>
            <a:endParaRPr lang="en-US" dirty="0" smtClean="0">
              <a:latin typeface="Century Gothic" pitchFamily="34" charset="0"/>
            </a:endParaRPr>
          </a:p>
          <a:p>
            <a:pPr marL="914400" lvl="1" indent="-457200"/>
            <a:r>
              <a:rPr lang="en-US" dirty="0" smtClean="0">
                <a:latin typeface="Century Gothic" pitchFamily="34" charset="0"/>
              </a:rPr>
              <a:t>2 </a:t>
            </a:r>
            <a:r>
              <a:rPr lang="en-US" dirty="0" err="1" smtClean="0">
                <a:latin typeface="Century Gothic" pitchFamily="34" charset="0"/>
              </a:rPr>
              <a:t>hrs</a:t>
            </a:r>
            <a:endParaRPr lang="en-US" dirty="0">
              <a:latin typeface="Century Gothic" pitchFamily="34" charset="0"/>
            </a:endParaRPr>
          </a:p>
          <a:p>
            <a:pPr marL="514350" indent="-457200"/>
            <a:r>
              <a:rPr lang="en-US" dirty="0" smtClean="0">
                <a:latin typeface="Century Gothic" pitchFamily="34" charset="0"/>
              </a:rPr>
              <a:t>Feb 23 (Saturday)</a:t>
            </a:r>
          </a:p>
          <a:p>
            <a:pPr marL="914400" lvl="1" indent="-457200"/>
            <a:r>
              <a:rPr lang="en-US" dirty="0" smtClean="0">
                <a:latin typeface="Century Gothic" pitchFamily="34" charset="0"/>
              </a:rPr>
              <a:t>2 p.m. Houston Food Bank</a:t>
            </a:r>
            <a:endParaRPr lang="en-US" dirty="0" smtClean="0">
              <a:latin typeface="Century Gothic" pitchFamily="34" charset="0"/>
            </a:endParaRPr>
          </a:p>
          <a:p>
            <a:pPr marL="514350" indent="-457200"/>
            <a:endParaRPr lang="en-US" dirty="0" smtClean="0">
              <a:latin typeface="Century Gothic" pitchFamily="34" charset="0"/>
            </a:endParaRPr>
          </a:p>
        </p:txBody>
      </p:sp>
      <p:pic>
        <p:nvPicPr>
          <p:cNvPr id="5122" name="Picture 2" descr="http://www.keyclub.org/Libraries/design_elements/Template_KeyClub_Red_scribble_pencil_graphic_jpg.sflb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hu\AppData\Local\Microsoft\Windows\Temporary Internet Files\Content.IE5\1YCQK3GG\MC9003678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15" y="2133600"/>
            <a:ext cx="1075313" cy="21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hu\AppData\Local\Microsoft\Windows\Temporary Internet Files\Content.IE5\0Q378LJJ\MC9003000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07" y="4682184"/>
            <a:ext cx="1766621" cy="18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hu\AppData\Local\Microsoft\Windows\Temporary Internet Files\Content.IE5\GE1RP049\MC90014112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35" y="4993790"/>
            <a:ext cx="1269035" cy="13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chu\AppData\Local\Microsoft\Windows\Temporary Internet Files\Content.IE5\1YCQK3GG\MC90001828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0600"/>
            <a:ext cx="1604772" cy="157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DCON 2013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The Official Tentative Plan (01.24.13)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3841"/>
            <a:ext cx="4191000" cy="250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039647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Basic Info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3600" dirty="0">
                <a:latin typeface="Century Gothic" pitchFamily="34" charset="0"/>
              </a:rPr>
              <a:t>Where?</a:t>
            </a:r>
          </a:p>
          <a:p>
            <a:pPr marL="914400" lvl="1" indent="-4572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3600" dirty="0">
                <a:latin typeface="Century Gothic" pitchFamily="34" charset="0"/>
              </a:rPr>
              <a:t>Dallas, TX</a:t>
            </a:r>
          </a:p>
          <a:p>
            <a:pPr marL="914400" lvl="1" indent="-4572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3600" dirty="0">
                <a:latin typeface="Century Gothic" pitchFamily="34" charset="0"/>
              </a:rPr>
              <a:t>Sheraton </a:t>
            </a:r>
            <a:r>
              <a:rPr lang="en" sz="3600" dirty="0" smtClean="0">
                <a:latin typeface="Century Gothic" pitchFamily="34" charset="0"/>
              </a:rPr>
              <a:t>Hotel</a:t>
            </a:r>
            <a:endParaRPr lang="en" sz="3600" dirty="0">
              <a:latin typeface="Century Gothic" pitchFamily="34" charset="0"/>
            </a:endParaRPr>
          </a:p>
          <a:p>
            <a:pPr marL="457200" lvl="0" indent="-4572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3600" dirty="0">
                <a:latin typeface="Century Gothic" pitchFamily="34" charset="0"/>
              </a:rPr>
              <a:t>When?</a:t>
            </a:r>
          </a:p>
          <a:p>
            <a:pPr marL="914400" lvl="1" indent="-4572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3600" dirty="0">
                <a:latin typeface="Century Gothic" pitchFamily="34" charset="0"/>
              </a:rPr>
              <a:t>April 4-7</a:t>
            </a:r>
          </a:p>
          <a:p>
            <a:pPr marL="457200" lvl="0" indent="-4572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3600" dirty="0">
                <a:latin typeface="Century Gothic" pitchFamily="34" charset="0"/>
              </a:rPr>
              <a:t>Who?</a:t>
            </a:r>
          </a:p>
          <a:p>
            <a:pPr marL="914400" lvl="1" indent="-4572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3600" dirty="0">
                <a:latin typeface="Century Gothic" pitchFamily="34" charset="0"/>
              </a:rPr>
              <a:t>Any Key </a:t>
            </a:r>
            <a:r>
              <a:rPr lang="en" sz="3600" dirty="0" smtClean="0">
                <a:latin typeface="Century Gothic" pitchFamily="34" charset="0"/>
              </a:rPr>
              <a:t>Clubber!</a:t>
            </a:r>
            <a:endParaRPr lang="en" sz="3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885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WHO?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>
                <a:latin typeface="Century Gothic" pitchFamily="34" charset="0"/>
              </a:rPr>
              <a:t>This is where I tell you who'll be there...</a:t>
            </a:r>
          </a:p>
        </p:txBody>
      </p:sp>
    </p:spTree>
    <p:extLst>
      <p:ext uri="{BB962C8B-B14F-4D97-AF65-F5344CB8AC3E}">
        <p14:creationId xmlns:p14="http://schemas.microsoft.com/office/powerpoint/2010/main" val="2458592382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793</Words>
  <Application>Microsoft Office PowerPoint</Application>
  <PresentationFormat>On-screen Show (4:3)</PresentationFormat>
  <Paragraphs>133</Paragraphs>
  <Slides>30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Fun Fact</vt:lpstr>
      <vt:lpstr>Pledge</vt:lpstr>
      <vt:lpstr>T-shirts</vt:lpstr>
      <vt:lpstr>Canned Goods</vt:lpstr>
      <vt:lpstr>Canned Food Drive</vt:lpstr>
      <vt:lpstr>DCON 2013</vt:lpstr>
      <vt:lpstr>Basic Info</vt:lpstr>
      <vt:lpstr>WHO?</vt:lpstr>
      <vt:lpstr>The "Importants"</vt:lpstr>
      <vt:lpstr>WHAT?</vt:lpstr>
      <vt:lpstr>Events</vt:lpstr>
      <vt:lpstr>Dress Code</vt:lpstr>
      <vt:lpstr>WHEN?</vt:lpstr>
      <vt:lpstr>The Week of DCON...</vt:lpstr>
      <vt:lpstr>WHERE?</vt:lpstr>
      <vt:lpstr>Hotel Information</vt:lpstr>
      <vt:lpstr>PowerPoint Presentation</vt:lpstr>
      <vt:lpstr>WHY?</vt:lpstr>
      <vt:lpstr>Seniors... Scholarships...</vt:lpstr>
      <vt:lpstr>Important Key Club Events</vt:lpstr>
      <vt:lpstr>HOW?</vt:lpstr>
      <vt:lpstr>The Cost...</vt:lpstr>
      <vt:lpstr>What You Get...</vt:lpstr>
      <vt:lpstr>The Deposit...</vt:lpstr>
      <vt:lpstr>Reasons to Turn In Money Soon...</vt:lpstr>
      <vt:lpstr>MY GOALS FOR DCON 2013</vt:lpstr>
      <vt:lpstr>It's not too late</vt:lpstr>
      <vt:lpstr>Next Meeting</vt:lpstr>
      <vt:lpstr>Stay Posted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 Zhang</dc:creator>
  <cp:lastModifiedBy>Sophia Zhang</cp:lastModifiedBy>
  <cp:revision>35</cp:revision>
  <dcterms:created xsi:type="dcterms:W3CDTF">2012-09-12T23:10:41Z</dcterms:created>
  <dcterms:modified xsi:type="dcterms:W3CDTF">2013-01-31T12:37:26Z</dcterms:modified>
</cp:coreProperties>
</file>